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70" r:id="rId6"/>
    <p:sldId id="263" r:id="rId7"/>
    <p:sldId id="262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20A28-9254-4F7B-8760-E7EB084A885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54F1D-3057-4538-A9E6-C282F3D1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0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4F1D-3057-4538-A9E6-C282F3D18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2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0193-0AE8-460E-57ED-3522AC25D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45896-AF7F-9C2B-91FB-6D3191DEC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D06E8-2C7F-D0E6-04FC-59E26EDC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73C-FF9B-451D-9E83-F95C82B5F26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6717C-3ED2-C08E-2FBC-16A6BA20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48CB4-B523-BA10-74DC-0FB34492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1C58-A0CA-4270-B46F-3530BC95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9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7D51-ED3C-2216-8579-38C4EBC1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819D2-1452-3E0E-3EDC-FC2B839B4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B4C7F-52B4-4BA8-3815-A5E09BE3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73C-FF9B-451D-9E83-F95C82B5F26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2B5DC-3FDD-2B9E-2001-3D26697A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30E85-39C8-15B5-674C-41DB0719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1C58-A0CA-4270-B46F-3530BC95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3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4F5007-5BF0-C98E-9310-C6BC011A0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44D31-CAC7-5077-47F2-1395A4B6F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DDC12-A808-4910-12D4-61A08006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73C-FF9B-451D-9E83-F95C82B5F26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55DB4-6ED3-EE91-9B4A-A9C7602B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88578-6C6C-24C7-ACA6-33A0F019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1C58-A0CA-4270-B46F-3530BC95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C22DB-494B-70A4-517E-D0BF04A4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2A073-7D2F-8794-C59B-6888274FC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12C70-0EDB-0F63-87DA-19F57095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73C-FF9B-451D-9E83-F95C82B5F26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0065F-ECC3-CB60-6552-7CF04758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24F47-F55A-DA34-DD7A-648A3926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1C58-A0CA-4270-B46F-3530BC95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2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0EC0-3C6A-27FF-DA18-55B75665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77CEE-522A-E268-33B8-D193876D1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C92CF-1EE6-A11F-C50A-35A9AF26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73C-FF9B-451D-9E83-F95C82B5F26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2DFB0-95C5-19F4-49BF-E093B450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B4B1C-50E5-BEDB-94CB-A042F7D0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1C58-A0CA-4270-B46F-3530BC95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9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B367-A899-2C3B-52F1-669760CA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EC035-196F-5E39-8004-5C46DAA47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DFCE1-7D96-4CCA-4A16-D562E86A6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2CFF8-1839-C4FB-7952-F662488A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73C-FF9B-451D-9E83-F95C82B5F26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8EA26-2778-409A-228E-9F7DF73F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9109F-139A-FE16-31DA-0B7B1767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1C58-A0CA-4270-B46F-3530BC95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6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3FE4-1DC6-5A1F-F10E-450894F5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C2621-BFEF-FBA5-1425-4B9D6559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2A942-722C-85DD-4E2B-9DAA6211B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A79B4-3111-C4F7-F223-EFA8B95CF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9DBB0-4464-E72F-D83E-1468B2F2D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6C247D-8E85-C36A-3C3C-D5F50156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73C-FF9B-451D-9E83-F95C82B5F26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88DD59-FC21-7B76-6883-EA547244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E9E2B7-C021-A280-26ED-D6A02E85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1C58-A0CA-4270-B46F-3530BC95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5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19B4-1D20-2F6C-2A2B-C3004881A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609A6-A8BF-9F44-C17B-0782FF70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73C-FF9B-451D-9E83-F95C82B5F26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56D13-DE2C-3D36-44EF-DC65B1B9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E35E6-CA78-E1F0-53BD-C96B8F0C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1C58-A0CA-4270-B46F-3530BC95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7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A4ED5-EADA-E83F-3FA9-38918D4E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73C-FF9B-451D-9E83-F95C82B5F26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A3168-3078-C6C9-7005-5D2A6B82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5BE88-A6A8-03B3-0B50-939DDD8D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1C58-A0CA-4270-B46F-3530BC95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B0A9-E2AB-7FC8-3182-DCD14033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29B1F-8B67-A263-4FA3-B01D549A6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1E3AF-2E07-74AF-B42B-075FB19A0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C019A-09DC-940E-C9C3-29523CAC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73C-FF9B-451D-9E83-F95C82B5F26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F7D85-E873-A2F2-C392-381DB027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DB6E6-5272-7290-F1AB-B574CF2B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1C58-A0CA-4270-B46F-3530BC95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0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AF82-B715-8561-A1C9-135286DD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E2A9C-580E-87F9-B534-556307859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92C49-F425-9CC7-B64E-F076E1EA1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D18F8-FF46-C239-42EF-7006FDFB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73C-FF9B-451D-9E83-F95C82B5F26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F5036-AF79-FAB4-4860-F754AD19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64B0D-9336-C322-532C-F2D06361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1C58-A0CA-4270-B46F-3530BC95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0B76C0-CC96-554F-56EB-054C4988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7342E-1A9A-1BF8-7B4E-0A5AAF028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A7721-8C85-04DE-88E0-BE97BE35C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0673C-FF9B-451D-9E83-F95C82B5F26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ADA45-1211-DB10-F548-50868AAE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9E183-B9C5-6A2C-8FDC-C57F5A87B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2E1C58-A0CA-4270-B46F-3530BC95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6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ancardo3@as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racting Galaxies VV 191 (Webb and Hubble Composite Image ...">
            <a:extLst>
              <a:ext uri="{FF2B5EF4-FFF2-40B4-BE49-F238E27FC236}">
                <a16:creationId xmlns:a16="http://schemas.microsoft.com/office/drawing/2014/main" id="{CBEDCCC6-DE0B-AE90-3704-E1DACD35F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35C78C-C51C-E3D8-CEC3-7E1ADDE04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701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Globular Cluster SEDs of Galaxy Pair VV191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4C891-EE47-E742-294E-CCD92B04A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9729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Ashton Cardona</a:t>
            </a:r>
          </a:p>
          <a:p>
            <a:r>
              <a:rPr lang="en-US" dirty="0">
                <a:solidFill>
                  <a:schemeClr val="bg1"/>
                </a:solidFill>
              </a:rPr>
              <a:t>Dr. Rogier Windhorst, Dr. Timothy Carleton </a:t>
            </a:r>
          </a:p>
          <a:p>
            <a:r>
              <a:rPr lang="en-US" dirty="0">
                <a:solidFill>
                  <a:schemeClr val="bg1"/>
                </a:solidFill>
              </a:rPr>
              <a:t>Arizona State University, NASA Space Grant</a:t>
            </a:r>
          </a:p>
        </p:txBody>
      </p:sp>
    </p:spTree>
    <p:extLst>
      <p:ext uri="{BB962C8B-B14F-4D97-AF65-F5344CB8AC3E}">
        <p14:creationId xmlns:p14="http://schemas.microsoft.com/office/powerpoint/2010/main" val="205112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2CF91-0E44-7DBA-6FB1-0CC35B2C9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643F9-5B23-7B54-F59C-3C88D5F2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Goals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CB33-B8F4-C47C-9FA4-2D65608D2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Create SEDs for the globular clusters in the elliptical galaxy in VV191 </a:t>
            </a:r>
          </a:p>
          <a:p>
            <a:r>
              <a:rPr lang="en-US" sz="2200"/>
              <a:t>Use fitted data from these to infer how the galaxy evolved over time</a:t>
            </a:r>
          </a:p>
          <a:p>
            <a:endParaRPr lang="en-US" sz="2200" dirty="0"/>
          </a:p>
        </p:txBody>
      </p:sp>
      <p:pic>
        <p:nvPicPr>
          <p:cNvPr id="6" name="Picture 5" descr="A galaxy in space with stars and galaxies&#10;&#10;AI-generated content may be incorrect.">
            <a:extLst>
              <a:ext uri="{FF2B5EF4-FFF2-40B4-BE49-F238E27FC236}">
                <a16:creationId xmlns:a16="http://schemas.microsoft.com/office/drawing/2014/main" id="{C07974CF-D330-06F8-F509-C157A4F58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829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5678D-7739-7908-B593-802C5F79C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0DB31-7B5E-BC26-C109-2CB92EFE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What are Globular Clusters (GCs)?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9E8E3-7335-43C8-E6B6-EC5520FB5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600" dirty="0"/>
              <a:t>Older Star clusters (“Red and Dead”)</a:t>
            </a:r>
          </a:p>
          <a:p>
            <a:r>
              <a:rPr lang="en-US" sz="2600" dirty="0"/>
              <a:t>Not all the same age within a galaxy</a:t>
            </a:r>
          </a:p>
          <a:p>
            <a:r>
              <a:rPr lang="en-US" sz="2600" dirty="0"/>
              <a:t>Can give records on how a galaxy evolved over time (“Fossil Records”)</a:t>
            </a:r>
          </a:p>
          <a:p>
            <a:endParaRPr lang="en-US" sz="2600" dirty="0"/>
          </a:p>
          <a:p>
            <a:endParaRPr lang="en-US" sz="2200" dirty="0"/>
          </a:p>
        </p:txBody>
      </p:sp>
      <p:pic>
        <p:nvPicPr>
          <p:cNvPr id="6" name="Picture 2" descr="Globular cluster | Astronomy, Star Formation &amp; Galaxies ...">
            <a:extLst>
              <a:ext uri="{FF2B5EF4-FFF2-40B4-BE49-F238E27FC236}">
                <a16:creationId xmlns:a16="http://schemas.microsoft.com/office/drawing/2014/main" id="{9A7C8CAD-7812-9724-3C45-732BF68B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" r="3" b="162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8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BF04F-89EE-3D9A-0C48-80AA8921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4800"/>
              <a:t>What are SEDs?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234A-64FC-B685-C14A-4CA293ABF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US" sz="2000"/>
              <a:t>Spectral Emission Distribution</a:t>
            </a:r>
          </a:p>
          <a:p>
            <a:r>
              <a:rPr lang="en-US" sz="2000"/>
              <a:t>Can be Photometric or Spectroscopic </a:t>
            </a:r>
          </a:p>
          <a:p>
            <a:r>
              <a:rPr lang="en-US" sz="2000"/>
              <a:t>Can obtain fitted parameters using known photometric data</a:t>
            </a:r>
          </a:p>
          <a:p>
            <a:endParaRPr lang="en-US" sz="2000"/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D6F8B398-AEE3-4727-FC9D-210A39DA9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454" y="2290936"/>
            <a:ext cx="9836900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9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5D04A2-7F60-88D1-53BE-DCA49CA87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786CD-D7FE-1EC4-BA38-8EE031B0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dirty="0"/>
              <a:t>How the SED Gets Made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A356F-7FFE-D1A3-9A99-D23AC0CF1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US" sz="1700" dirty="0"/>
              <a:t>Created via photometry (measuring the brightness of the object) </a:t>
            </a:r>
          </a:p>
          <a:p>
            <a:r>
              <a:rPr lang="en-US" sz="1700" dirty="0"/>
              <a:t>Python Package (Bagpipes) fits the created data set</a:t>
            </a:r>
          </a:p>
          <a:p>
            <a:r>
              <a:rPr lang="en-US" sz="1700" dirty="0"/>
              <a:t>Utilizes given parameters with a sampler to perform fit</a:t>
            </a:r>
          </a:p>
          <a:p>
            <a:r>
              <a:rPr lang="en-US" sz="1700" dirty="0"/>
              <a:t>4 JWST filters, 1 Hubble filter</a:t>
            </a:r>
          </a:p>
        </p:txBody>
      </p:sp>
      <p:pic>
        <p:nvPicPr>
          <p:cNvPr id="7" name="Picture 6" descr="A graph with a blue and orange line&#10;&#10;AI-generated content may be incorrect.">
            <a:extLst>
              <a:ext uri="{FF2B5EF4-FFF2-40B4-BE49-F238E27FC236}">
                <a16:creationId xmlns:a16="http://schemas.microsoft.com/office/drawing/2014/main" id="{2B0067F0-18A8-A667-62A6-E540060A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59" y="2290936"/>
            <a:ext cx="8947690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0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77F2F-92F0-40F2-AF5F-6A5BE58AC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CBF3E-CB15-73D3-B206-0B3262BBC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25195"/>
            <a:ext cx="3986155" cy="2588458"/>
          </a:xfrm>
        </p:spPr>
        <p:txBody>
          <a:bodyPr anchor="b">
            <a:normAutofit/>
          </a:bodyPr>
          <a:lstStyle/>
          <a:p>
            <a:r>
              <a:rPr lang="en-US" sz="4000" dirty="0"/>
              <a:t>Results</a:t>
            </a:r>
          </a:p>
        </p:txBody>
      </p:sp>
      <p:pic>
        <p:nvPicPr>
          <p:cNvPr id="10" name="Picture 9" descr="A graph of a line&#10;&#10;AI-generated content may be incorrect.">
            <a:extLst>
              <a:ext uri="{FF2B5EF4-FFF2-40B4-BE49-F238E27FC236}">
                <a16:creationId xmlns:a16="http://schemas.microsoft.com/office/drawing/2014/main" id="{0E727216-57BF-8881-CB45-ABE7EA9071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41" b="2"/>
          <a:stretch/>
        </p:blipFill>
        <p:spPr>
          <a:xfrm>
            <a:off x="4951481" y="163646"/>
            <a:ext cx="7218526" cy="35460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F34C0-33F9-6FBD-3A2C-EDAE71DB9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5" y="3113653"/>
            <a:ext cx="3986155" cy="3001105"/>
          </a:xfrm>
        </p:spPr>
        <p:txBody>
          <a:bodyPr>
            <a:normAutofit/>
          </a:bodyPr>
          <a:lstStyle/>
          <a:p>
            <a:r>
              <a:rPr lang="en-US" sz="2000" dirty="0"/>
              <a:t>Overall SEDs are showing promise (orange line is ending up inside error bars on most fits that have been run)</a:t>
            </a:r>
          </a:p>
          <a:p>
            <a:r>
              <a:rPr lang="en-US" sz="2000" dirty="0"/>
              <a:t>Preliminary data is not completely lining up with fitted data (orange line end up outside blue points’ error range), suggesting something off with either data or models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CEBAEB-ECCB-BFA6-81A1-03A3F44F39F2}"/>
              </a:ext>
            </a:extLst>
          </p:cNvPr>
          <p:cNvSpPr txBox="1">
            <a:spLocks/>
          </p:cNvSpPr>
          <p:nvPr/>
        </p:nvSpPr>
        <p:spPr>
          <a:xfrm>
            <a:off x="9670891" y="1561733"/>
            <a:ext cx="1576354" cy="2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739F8E-7E06-AB36-11EE-FDEE2BDF2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344" y="3331700"/>
            <a:ext cx="7544172" cy="35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4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F5EDA-3C14-9208-D673-A0DBFA074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teracting Galaxies VV 191 (Webb and Hubble Composite Image ...">
            <a:extLst>
              <a:ext uri="{FF2B5EF4-FFF2-40B4-BE49-F238E27FC236}">
                <a16:creationId xmlns:a16="http://schemas.microsoft.com/office/drawing/2014/main" id="{F97D43E1-BE09-3242-0A49-8FB19779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2538CA-3010-BC6F-16F6-3EB90D91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E8CC-301B-1476-F18F-733F45767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600" dirty="0"/>
              <a:t>Able to determine GC characteristics within galaxy</a:t>
            </a:r>
          </a:p>
          <a:p>
            <a:r>
              <a:rPr lang="en-US" sz="2600" dirty="0"/>
              <a:t>Refine data/models in order to obtain better fitted data to properly study the elliptical’s evolution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1264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361B-1888-CB2B-4166-BE74784F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Acknowledgements/Questions?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C653-C300-12CC-E309-76559289B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to Rogier Windhorst, Tim Carleton, and NASA Space Grant</a:t>
            </a:r>
          </a:p>
          <a:p>
            <a:r>
              <a:rPr lang="en-US" dirty="0"/>
              <a:t>Additional questions?</a:t>
            </a:r>
          </a:p>
          <a:p>
            <a:pPr lvl="1"/>
            <a:r>
              <a:rPr lang="en-US" sz="2600" dirty="0"/>
              <a:t>Email: </a:t>
            </a:r>
            <a:r>
              <a:rPr lang="en-US" sz="2600" dirty="0">
                <a:hlinkClick r:id="rId2"/>
              </a:rPr>
              <a:t>ancardo3@asu.edu</a:t>
            </a:r>
            <a:endParaRPr lang="en-US" sz="2600" dirty="0"/>
          </a:p>
          <a:p>
            <a:pPr lvl="1"/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F746C-210F-1D0F-A948-DDD39AE08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11" y="2804642"/>
            <a:ext cx="3324689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6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4390EF-D102-4D66-A224-C9B75FA35694}">
  <ds:schemaRefs>
    <ds:schemaRef ds:uri="http://purl.org/dc/dcmitype/"/>
    <ds:schemaRef ds:uri="http://schemas.microsoft.com/office/2006/metadata/properties"/>
    <ds:schemaRef ds:uri="http://purl.org/dc/terms/"/>
    <ds:schemaRef ds:uri="dff95b2b-36c2-4fe8-a0e9-ec96700e4b07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16d5c6fd-7ddd-4aac-9a37-d48382eb1103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AB47AA-2C6F-4145-BC8B-453E6062CD4C}"/>
</file>

<file path=customXml/itemProps3.xml><?xml version="1.0" encoding="utf-8"?>
<ds:datastoreItem xmlns:ds="http://schemas.openxmlformats.org/officeDocument/2006/customXml" ds:itemID="{E9510BD5-505F-4B16-9ED8-DEED50D6A7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258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Globular Cluster SEDs of Galaxy Pair VV191</vt:lpstr>
      <vt:lpstr>Goals</vt:lpstr>
      <vt:lpstr>What are Globular Clusters (GCs)?</vt:lpstr>
      <vt:lpstr>What are SEDs?</vt:lpstr>
      <vt:lpstr>How the SED Gets Made</vt:lpstr>
      <vt:lpstr>Results</vt:lpstr>
      <vt:lpstr>Conclusions</vt:lpstr>
      <vt:lpstr>Acknowledgements/Questions?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Ashton Cardona (Student)</dc:creator>
  <cp:lastModifiedBy>Coe, Michelle A - (macoe)</cp:lastModifiedBy>
  <cp:revision>5</cp:revision>
  <dcterms:created xsi:type="dcterms:W3CDTF">2025-04-03T21:03:55Z</dcterms:created>
  <dcterms:modified xsi:type="dcterms:W3CDTF">2025-04-10T16:52:21Z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